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89750" cy="10021888"/>
  <p:defaultTextStyle>
    <a:defPPr rtl="0">
      <a:defRPr lang="el-G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97569B90-7C1B-44AE-B330-39DA3F5A75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1BB4CD6-1417-48E8-9855-D434A938B6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3F3A8B59-35D6-4CE9-AF56-1097A93F02B0}" type="datetime1">
              <a:rPr lang="el-GR" smtClean="0"/>
              <a:t>12/11/2021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22B1C18-565A-4E9C-A116-A58E5D50A9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5627B1A-5C63-4CD4-B24F-E4FAC0B59F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ACE53B21-50AF-45CC-8EE5-B033738607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72053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461183FA-B493-473A-9348-C2F80CED8A68}" type="datetime1">
              <a:rPr lang="el-GR" smtClean="0"/>
              <a:pPr/>
              <a:t>12/11/2021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 rtl="0"/>
            <a:r>
              <a:rPr lang="el-GR" noProof="0" dirty="0"/>
              <a:t>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E950FAB-99D6-424F-B39A-7F604B0F3327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607924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50FAB-99D6-424F-B39A-7F604B0F332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813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52B2FF-A580-4786-BC9D-A5B26535429A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E8E5DE-8645-4542-A21E-9E5BC6D73D1D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 hasCustomPrompt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EAE5AE-2BCE-44A7-8B49-D69D0B032D66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D8B10-2579-4F42-8D33-A0C58AC13C5F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B52719-D9D8-4B34-85EC-2C4B24A86F32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 hasCustomPrompt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 hasCustomPrompt="1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B9A892-C5EC-4453-9D4F-2E34F4D22B4A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 hasCustomPrompt="1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 hasCustomPrompt="1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 hasCustomPrompt="1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137E5-3D70-4740-ACDC-8748637E90D3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11" name="Θέση υποσέλιδου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12" name="Θέση αριθμού διαφάνειας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964BBA-BF0B-4A27-8A3F-D213014E344F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C046D7-14AD-4A97-AFDA-7123A5AC31C3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>
          <a:xfrm>
            <a:off x="3867912" y="868680"/>
            <a:ext cx="731520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394010-EC21-47A3-BECC-F0D0C23AE9FD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42B040-77DC-4B09-BE49-D3597A2E4972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dirty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8" name="Ορθογώνιο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l-GR" noProof="0" dirty="0"/>
              <a:t>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24EBE55C-B3B9-48FC-84FD-F405D6BE0605}" type="datetime1">
              <a:rPr lang="el-GR" noProof="0" smtClean="0"/>
              <a:t>12/11/2021</a:t>
            </a:fld>
            <a:endParaRPr lang="el-GR" noProof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l-GR" dirty="0"/>
              <a:t>Εστίαση και </a:t>
            </a:r>
            <a:r>
              <a:rPr lang="en-US" dirty="0"/>
              <a:t>Covid-19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ctr" rtl="0"/>
            <a:r>
              <a:rPr lang="el-GR" dirty="0"/>
              <a:t>Ανάλυση Κύκλου Εργασιών κλάδου εστίασης ανά τρίμηνο από το 2019 έως το β τρίμηνο του 2021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9E121F2-6154-401B-91CE-F23AF6139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238" y="4736244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8456AA-9393-4CBA-B027-D29F4EBAF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εστίαση καταγράφει ζημιές…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7C84C3AB-641C-47FF-A7E9-CE3C23117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076387"/>
              </p:ext>
            </p:extLst>
          </p:nvPr>
        </p:nvGraphicFramePr>
        <p:xfrm>
          <a:off x="3979628" y="2262187"/>
          <a:ext cx="7494103" cy="2324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507">
                  <a:extLst>
                    <a:ext uri="{9D8B030D-6E8A-4147-A177-3AD203B41FA5}">
                      <a16:colId xmlns:a16="http://schemas.microsoft.com/office/drawing/2014/main" val="1152064946"/>
                    </a:ext>
                  </a:extLst>
                </a:gridCol>
                <a:gridCol w="1028153">
                  <a:extLst>
                    <a:ext uri="{9D8B030D-6E8A-4147-A177-3AD203B41FA5}">
                      <a16:colId xmlns:a16="http://schemas.microsoft.com/office/drawing/2014/main" val="1996535884"/>
                    </a:ext>
                  </a:extLst>
                </a:gridCol>
                <a:gridCol w="1028153">
                  <a:extLst>
                    <a:ext uri="{9D8B030D-6E8A-4147-A177-3AD203B41FA5}">
                      <a16:colId xmlns:a16="http://schemas.microsoft.com/office/drawing/2014/main" val="2351005812"/>
                    </a:ext>
                  </a:extLst>
                </a:gridCol>
                <a:gridCol w="1144379">
                  <a:extLst>
                    <a:ext uri="{9D8B030D-6E8A-4147-A177-3AD203B41FA5}">
                      <a16:colId xmlns:a16="http://schemas.microsoft.com/office/drawing/2014/main" val="406778159"/>
                    </a:ext>
                  </a:extLst>
                </a:gridCol>
                <a:gridCol w="1028153">
                  <a:extLst>
                    <a:ext uri="{9D8B030D-6E8A-4147-A177-3AD203B41FA5}">
                      <a16:colId xmlns:a16="http://schemas.microsoft.com/office/drawing/2014/main" val="548915354"/>
                    </a:ext>
                  </a:extLst>
                </a:gridCol>
                <a:gridCol w="1144379">
                  <a:extLst>
                    <a:ext uri="{9D8B030D-6E8A-4147-A177-3AD203B41FA5}">
                      <a16:colId xmlns:a16="http://schemas.microsoft.com/office/drawing/2014/main" val="1602194689"/>
                    </a:ext>
                  </a:extLst>
                </a:gridCol>
                <a:gridCol w="1144379">
                  <a:extLst>
                    <a:ext uri="{9D8B030D-6E8A-4147-A177-3AD203B41FA5}">
                      <a16:colId xmlns:a16="http://schemas.microsoft.com/office/drawing/2014/main" val="894916345"/>
                    </a:ext>
                  </a:extLst>
                </a:gridCol>
              </a:tblGrid>
              <a:tr h="29845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l-GR" sz="1800" b="1" u="none" strike="noStrike" dirty="0">
                          <a:effectLst/>
                        </a:rPr>
                        <a:t>ΚΥΚΛΟΣ ΕΡΓΑΣΙΩΝ ΚΛΑΔΟΥ ΕΣΤΙΑΣΗΣ ΑΝΑ ΤΡΙΜΗΝΟ 2019-2020-2021</a:t>
                      </a:r>
                      <a:endParaRPr lang="el-G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5854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37939786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 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2019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2020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Ποσοστιαία μεταβολή 2019-2020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2021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Ποσοστιαία μεταβολή 2020-2021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Ποσοστιαία μεταβολή 2019-2021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1714126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Α τρίμηνο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985.706.024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884.073.387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-10,31%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460.584.614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-47,90%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solidFill>
                            <a:srgbClr val="FF0000"/>
                          </a:solidFill>
                          <a:effectLst/>
                        </a:rPr>
                        <a:t>-53,27%</a:t>
                      </a:r>
                      <a:endParaRPr lang="el-GR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00500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Β τρίμηνο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1.446.782.662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592.729.473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-59,03%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1.042.303.819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75,85%</a:t>
                      </a:r>
                      <a:endParaRPr lang="el-GR" sz="1100" b="1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-27,96%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9871439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Γ τρίμηνο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2.298.824.542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1.580.633.291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-31,24%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0213451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Δ τρίμηνο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1.327.871.623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716.414.682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-46,05%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4238289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Ετος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6.059.184.851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3.773.850.833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-37,72%</a:t>
                      </a:r>
                      <a:endParaRPr lang="el-G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029242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599155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ΠΗΓΗ ΕΛΣΤΑΤ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48419672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40659808-09B8-4260-80EB-F7D4BDC6E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820" y="5014540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8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CCBA34-A2C4-4564-AE53-E8F2AF5B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Απώλειες τζίρου τα δύο τελευταία χρόνια στην εστίαση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970CE2-B49A-44EF-AC03-B9C460E675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l-GR" sz="3200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endParaRPr lang="el-GR" sz="32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el-GR" sz="3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2.285.334.018</a:t>
            </a:r>
            <a:r>
              <a:rPr lang="el-GR" sz="3200" dirty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endParaRPr lang="el-GR" sz="32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l-GR" sz="1600" dirty="0">
                <a:solidFill>
                  <a:schemeClr val="accent1">
                    <a:lumMod val="50000"/>
                  </a:schemeClr>
                </a:solidFill>
              </a:rPr>
              <a:t>Διαφορά το 2020 με το 2019</a:t>
            </a: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142BF1F9-8591-4F9E-93E7-7EF38DCCE30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6067137"/>
              </p:ext>
            </p:extLst>
          </p:nvPr>
        </p:nvGraphicFramePr>
        <p:xfrm>
          <a:off x="4573978" y="1118589"/>
          <a:ext cx="2062588" cy="1657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4435">
                  <a:extLst>
                    <a:ext uri="{9D8B030D-6E8A-4147-A177-3AD203B41FA5}">
                      <a16:colId xmlns:a16="http://schemas.microsoft.com/office/drawing/2014/main" val="2792028390"/>
                    </a:ext>
                  </a:extLst>
                </a:gridCol>
                <a:gridCol w="1028153">
                  <a:extLst>
                    <a:ext uri="{9D8B030D-6E8A-4147-A177-3AD203B41FA5}">
                      <a16:colId xmlns:a16="http://schemas.microsoft.com/office/drawing/2014/main" val="1562470736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2019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2020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98049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985.706.024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884.073.387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742295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1.446.782.662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592.729.473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231555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2.298.824.542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1.580.633.291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365525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1.327.871.623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716.414.682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208815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 dirty="0">
                          <a:effectLst/>
                        </a:rPr>
                        <a:t>6.059.184.851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3.773.850.833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1208776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0085164"/>
                  </a:ext>
                </a:extLst>
              </a:tr>
            </a:tbl>
          </a:graphicData>
        </a:graphic>
      </p:graphicFrame>
      <p:graphicFrame>
        <p:nvGraphicFramePr>
          <p:cNvPr id="7" name="Πίνακας 6">
            <a:extLst>
              <a:ext uri="{FF2B5EF4-FFF2-40B4-BE49-F238E27FC236}">
                <a16:creationId xmlns:a16="http://schemas.microsoft.com/office/drawing/2014/main" id="{054582A7-4DC6-44EF-852C-BB55D4A7E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126865"/>
              </p:ext>
            </p:extLst>
          </p:nvPr>
        </p:nvGraphicFramePr>
        <p:xfrm>
          <a:off x="8048698" y="1548530"/>
          <a:ext cx="3213100" cy="920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195715918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890813604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236497872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2019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2021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8946669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Α τρίμηνο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985.706.024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460.584.614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1711201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Β τρίμηνο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1.446.782.662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1.042.303.819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570363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Σύνολο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2.432.488.686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1.502.888.433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0252968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Απώλιες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929.600.253</a:t>
                      </a:r>
                      <a:endParaRPr lang="el-GR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937139"/>
                  </a:ext>
                </a:extLst>
              </a:tr>
            </a:tbl>
          </a:graphicData>
        </a:graphic>
      </p:graphicFrame>
      <p:pic>
        <p:nvPicPr>
          <p:cNvPr id="9" name="Εικόνα 8">
            <a:extLst>
              <a:ext uri="{FF2B5EF4-FFF2-40B4-BE49-F238E27FC236}">
                <a16:creationId xmlns:a16="http://schemas.microsoft.com/office/drawing/2014/main" id="{5C960FC0-453E-43D9-830F-B34804F3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497" y="4704439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4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405E6EB7-38AE-49C7-9C4E-CEE2DD340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8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3.214.934.271</a:t>
            </a:r>
            <a:r>
              <a:rPr lang="el-GR" sz="88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6B663571-2FDB-486D-8DFB-31E3CBC03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Συνολικές απώλειες τζίρου εστίασης μέχρι 30/6/2021 </a:t>
            </a:r>
          </a:p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D86CC6ED-3642-4828-99A5-CE08F5D48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93" y="4752146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22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7231CE-FFAA-4128-A952-4882EDAA6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Συμπέρασμα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6FD8A536-13A3-4B7A-B5C1-08D631E8B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967229"/>
              </p:ext>
            </p:extLst>
          </p:nvPr>
        </p:nvGraphicFramePr>
        <p:xfrm>
          <a:off x="4003481" y="1659987"/>
          <a:ext cx="6910608" cy="3020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7526">
                  <a:extLst>
                    <a:ext uri="{9D8B030D-6E8A-4147-A177-3AD203B41FA5}">
                      <a16:colId xmlns:a16="http://schemas.microsoft.com/office/drawing/2014/main" val="3267498211"/>
                    </a:ext>
                  </a:extLst>
                </a:gridCol>
                <a:gridCol w="1096924">
                  <a:extLst>
                    <a:ext uri="{9D8B030D-6E8A-4147-A177-3AD203B41FA5}">
                      <a16:colId xmlns:a16="http://schemas.microsoft.com/office/drawing/2014/main" val="1524142491"/>
                    </a:ext>
                  </a:extLst>
                </a:gridCol>
                <a:gridCol w="1096924">
                  <a:extLst>
                    <a:ext uri="{9D8B030D-6E8A-4147-A177-3AD203B41FA5}">
                      <a16:colId xmlns:a16="http://schemas.microsoft.com/office/drawing/2014/main" val="1661759004"/>
                    </a:ext>
                  </a:extLst>
                </a:gridCol>
                <a:gridCol w="810770">
                  <a:extLst>
                    <a:ext uri="{9D8B030D-6E8A-4147-A177-3AD203B41FA5}">
                      <a16:colId xmlns:a16="http://schemas.microsoft.com/office/drawing/2014/main" val="3727634998"/>
                    </a:ext>
                  </a:extLst>
                </a:gridCol>
                <a:gridCol w="1096924">
                  <a:extLst>
                    <a:ext uri="{9D8B030D-6E8A-4147-A177-3AD203B41FA5}">
                      <a16:colId xmlns:a16="http://schemas.microsoft.com/office/drawing/2014/main" val="1403498809"/>
                    </a:ext>
                  </a:extLst>
                </a:gridCol>
                <a:gridCol w="810770">
                  <a:extLst>
                    <a:ext uri="{9D8B030D-6E8A-4147-A177-3AD203B41FA5}">
                      <a16:colId xmlns:a16="http://schemas.microsoft.com/office/drawing/2014/main" val="2086976685"/>
                    </a:ext>
                  </a:extLst>
                </a:gridCol>
                <a:gridCol w="810770">
                  <a:extLst>
                    <a:ext uri="{9D8B030D-6E8A-4147-A177-3AD203B41FA5}">
                      <a16:colId xmlns:a16="http://schemas.microsoft.com/office/drawing/2014/main" val="318902718"/>
                    </a:ext>
                  </a:extLst>
                </a:gridCol>
              </a:tblGrid>
              <a:tr h="18415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l-GR" sz="1800" u="none" strike="noStrike">
                          <a:effectLst/>
                        </a:rPr>
                        <a:t>Σύμφωνα με την Κυβέρνηση έχει δώσει με μορφή βοήθειας περίπου 2 δις + το πρόγραμμα επανεκκίνησης 300 εκατ. 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099135"/>
                  </a:ext>
                </a:extLst>
              </a:tr>
              <a:tr h="18415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l-GR" sz="1800" u="none" strike="noStrike">
                          <a:effectLst/>
                        </a:rPr>
                        <a:t>Από αυτά τα μισά περίπου είναι οι αναστολές και τα χρήματα πήγαν στο προσωπικό μας. Εμείς σας επιχειρήσεις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317343"/>
                  </a:ext>
                </a:extLst>
              </a:tr>
              <a:tr h="18415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l-GR" sz="1800" u="none" strike="noStrike" dirty="0">
                          <a:effectLst/>
                        </a:rPr>
                        <a:t>Καθαρά πήραμε περίπου 1 δις. Από τα οποία καλούμαστε να επιστρέψουμε το 33% Μ.Ο. μέσω των επιστρεπτέων. 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833595"/>
                  </a:ext>
                </a:extLst>
              </a:tr>
              <a:tr h="184150">
                <a:tc gridSpan="7">
                  <a:txBody>
                    <a:bodyPr/>
                    <a:lstStyle/>
                    <a:p>
                      <a:pPr algn="l" fontAlgn="b"/>
                      <a:r>
                        <a:rPr lang="el-GR" sz="1800" u="none" strike="noStrike" dirty="0">
                          <a:effectLst/>
                        </a:rPr>
                        <a:t>Συμπέρασμα: Για απώλειες που τελικώς θα ξεπεράσουν τα 3.500.000.000 δις τα δύο έτη πήραμε 650.000.000 εκατομμύρια 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1250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4111551"/>
                  </a:ext>
                </a:extLst>
              </a:tr>
              <a:tr h="18415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Αν διαιρέσουμε τα 650 εκ. με τις 80.000 επιχειρήσεις για κάθε έτος covid-19 πήραμε </a:t>
                      </a:r>
                      <a:r>
                        <a:rPr lang="el-GR" sz="2000" b="1" u="none" strike="noStrike" dirty="0">
                          <a:effectLst/>
                        </a:rPr>
                        <a:t>4.000 ευρώ</a:t>
                      </a:r>
                      <a:r>
                        <a:rPr lang="el-GR" sz="2000" u="none" strike="noStrike" dirty="0">
                          <a:effectLst/>
                        </a:rPr>
                        <a:t>.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13155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A5003CB3-651B-4632-B7D2-EE9EDFCC2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100" y="4760098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9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C278F5-1CF9-44DA-886E-5E6A5B85E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εστίαση τελικά έχει πάρει τα περισσότερα 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4D0B70-5389-481F-B22A-321C8A4F0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796522"/>
            <a:ext cx="7315200" cy="5120640"/>
          </a:xfrm>
        </p:spPr>
        <p:txBody>
          <a:bodyPr/>
          <a:lstStyle/>
          <a:p>
            <a:r>
              <a:rPr lang="el-GR" dirty="0"/>
              <a:t>Η εστίαση τελικά δεν έχει πάρει τα περισσότερα σύμφωνα με αυτά που προσφέρει στον ΑΕΠ της χώρας.</a:t>
            </a:r>
          </a:p>
          <a:p>
            <a:r>
              <a:rPr lang="el-GR" dirty="0"/>
              <a:t>Γιατί έπαψε να διεκδικεί? </a:t>
            </a:r>
          </a:p>
          <a:p>
            <a:r>
              <a:rPr lang="el-GR" dirty="0"/>
              <a:t>Γιατί δεν μπόρεσε να βγάλει από πάνω της τη ρετσινιά του ωφελημένου?</a:t>
            </a:r>
          </a:p>
          <a:p>
            <a:r>
              <a:rPr lang="el-GR" dirty="0"/>
              <a:t>Γιατί δεχόμαστε αδιαμαρτύρητα ότι μας επιβάλλουν? </a:t>
            </a:r>
          </a:p>
          <a:p>
            <a:r>
              <a:rPr lang="el-GR" dirty="0"/>
              <a:t>Γιατί δεν οργανωνόμαστε? </a:t>
            </a:r>
          </a:p>
          <a:p>
            <a:r>
              <a:rPr lang="el-GR" dirty="0"/>
              <a:t>Γιατί δεν συμφωνούμε?</a:t>
            </a:r>
          </a:p>
          <a:p>
            <a:r>
              <a:rPr lang="el-GR" dirty="0"/>
              <a:t>Που είναι τα στελέχη που πληρώνει η ηγεσία μας για να διαβάζουν νούμερα και αριθμούς και να ενημερώνουν?</a:t>
            </a:r>
          </a:p>
          <a:p>
            <a:r>
              <a:rPr lang="el-GR" dirty="0"/>
              <a:t>Υπάρχει τελικά επιτελείο?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DCCE29D-710D-4A5B-8FE6-292F48E6C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671" y="4981409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2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5B2691-AF0F-4F02-AF65-AAADC440A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Προτάσεις  αναδιοργάνωσης του Συνδικαλιστικού οργάνου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39C4DC2-2ACA-4A66-8AB5-C43158B95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Αναδιάρθρωση άμεσα όλων των υπηρεσιών του Συνδικαλιστικού μας οργάνου. </a:t>
            </a:r>
          </a:p>
          <a:p>
            <a:r>
              <a:rPr lang="el-GR" dirty="0"/>
              <a:t>Δημιουργία ομάδων εργασίας με στελέχη από την αγορά. Γνώστες και επαγγελματίες</a:t>
            </a:r>
          </a:p>
          <a:p>
            <a:r>
              <a:rPr lang="el-GR" dirty="0"/>
              <a:t>Άμεση δικτύωση με όλα τα Πρωτοβάθμια Σωματεία της ΠΟΕΣΕ και συνεχή ενημέρωση. </a:t>
            </a:r>
          </a:p>
          <a:p>
            <a:r>
              <a:rPr lang="el-GR" dirty="0"/>
              <a:t>Η Εστίαση πρέπει επιτέλους να πάρει τη θέση που τις αρμόζει και να γίνει ισότιμο μέλος με άλλους κλάδους που συμβουλεύουν και διεκδικούν χωρίς μεσάζοντες. </a:t>
            </a: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D50597D-561B-46BC-A228-230BF0BF4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4939" y="4904679"/>
            <a:ext cx="1529301" cy="10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65932"/>
      </p:ext>
    </p:extLst>
  </p:cSld>
  <p:clrMapOvr>
    <a:masterClrMapping/>
  </p:clrMapOvr>
</p:sld>
</file>

<file path=ppt/theme/theme1.xml><?xml version="1.0" encoding="utf-8"?>
<a:theme xmlns:a="http://schemas.openxmlformats.org/drawingml/2006/main" name="Πλαίσιο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tf00001224_wac</Template>
  <TotalTime>511</TotalTime>
  <Words>386</Words>
  <Application>Microsoft Office PowerPoint</Application>
  <PresentationFormat>Ευρεία οθόνη</PresentationFormat>
  <Paragraphs>92</Paragraphs>
  <Slides>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Calibri</vt:lpstr>
      <vt:lpstr>Corbel</vt:lpstr>
      <vt:lpstr>Wingdings 2</vt:lpstr>
      <vt:lpstr>Πλαίσιο</vt:lpstr>
      <vt:lpstr>Εστίαση και Covid-19 </vt:lpstr>
      <vt:lpstr>Η εστίαση καταγράφει ζημιές…</vt:lpstr>
      <vt:lpstr>Απώλειες τζίρου τα δύο τελευταία χρόνια στην εστίαση</vt:lpstr>
      <vt:lpstr>3.214.934.271 </vt:lpstr>
      <vt:lpstr>Συμπέρασμα</vt:lpstr>
      <vt:lpstr>Η εστίαση τελικά έχει πάρει τα περισσότερα ?</vt:lpstr>
      <vt:lpstr>Προτάσεις  αναδιοργάνωσης του Συνδικαλιστικού οργάνου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Εστίαση και Covid-19</dc:title>
  <dc:creator>Nikolaos Malapetsas</dc:creator>
  <cp:lastModifiedBy>Kmar Home Pc</cp:lastModifiedBy>
  <cp:revision>6</cp:revision>
  <cp:lastPrinted>2021-11-12T07:59:30Z</cp:lastPrinted>
  <dcterms:created xsi:type="dcterms:W3CDTF">2021-11-07T09:58:03Z</dcterms:created>
  <dcterms:modified xsi:type="dcterms:W3CDTF">2021-11-12T15:36:17Z</dcterms:modified>
</cp:coreProperties>
</file>